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5" r:id="rId3"/>
    <p:sldId id="267" r:id="rId4"/>
    <p:sldId id="273" r:id="rId5"/>
    <p:sldId id="274" r:id="rId6"/>
    <p:sldId id="278" r:id="rId7"/>
    <p:sldId id="261" r:id="rId8"/>
    <p:sldId id="263" r:id="rId9"/>
    <p:sldId id="268" r:id="rId10"/>
    <p:sldId id="275" r:id="rId11"/>
    <p:sldId id="279" r:id="rId12"/>
    <p:sldId id="257" r:id="rId13"/>
    <p:sldId id="276" r:id="rId14"/>
    <p:sldId id="280" r:id="rId15"/>
    <p:sldId id="256" r:id="rId16"/>
    <p:sldId id="266" r:id="rId17"/>
    <p:sldId id="277" r:id="rId18"/>
    <p:sldId id="281" r:id="rId19"/>
    <p:sldId id="269" r:id="rId20"/>
    <p:sldId id="270" r:id="rId21"/>
    <p:sldId id="271" r:id="rId22"/>
    <p:sldId id="272" r:id="rId23"/>
  </p:sldIdLst>
  <p:sldSz cx="12192000" cy="6858000"/>
  <p:notesSz cx="6858000" cy="9144000"/>
  <p:embeddedFontLst>
    <p:embeddedFont>
      <p:font typeface="Bahnschrift SemiBold Condensed" panose="020B0502040204020203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Freestyle Script" panose="030804020302050B0404" pitchFamily="66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microsoft.com/office/2007/relationships/hdphoto" Target="../media/hdphoto1.wdp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nzxWEhneEI?feature=oembed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TEAM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Turnarounds of the characters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Speedmodeling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/painting videos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Animation showcase in Unity</a:t>
            </a:r>
          </a:p>
        </p:txBody>
      </p:sp>
    </p:spTree>
    <p:extLst>
      <p:ext uri="{BB962C8B-B14F-4D97-AF65-F5344CB8AC3E}">
        <p14:creationId xmlns:p14="http://schemas.microsoft.com/office/powerpoint/2010/main" val="20403960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26563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4250E-13E9-45C7-B198-92288B27B8F0}"/>
              </a:ext>
            </a:extLst>
          </p:cNvPr>
          <p:cNvSpPr txBox="1"/>
          <p:nvPr/>
        </p:nvSpPr>
        <p:spPr>
          <a:xfrm>
            <a:off x="0" y="6346004"/>
            <a:ext cx="172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4383979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1E80795-22FB-4118-A390-8588EA5F2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D06274">
              <a:alpha val="50196"/>
            </a:srgbClr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55376" y="2688758"/>
              <a:ext cx="7836624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F0A8AA"/>
                  </a:solidFill>
                  <a:latin typeface="Freestyle Script" panose="030804020302050B0404" pitchFamily="66" charset="0"/>
                </a:rPr>
                <a:t>~ Character Concept Art ~</a:t>
              </a:r>
            </a:p>
            <a:p>
              <a:pPr algn="ctr"/>
              <a:r>
                <a:rPr lang="en-US" sz="5400" dirty="0">
                  <a:latin typeface="Freestyle Script" panose="030804020302050B0404" pitchFamily="66" charset="0"/>
                </a:rPr>
                <a:t> </a:t>
              </a:r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Alba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6224654" y="0"/>
            <a:ext cx="11414521" cy="6858000"/>
            <a:chOff x="551795" y="0"/>
            <a:chExt cx="11414521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551795" y="0"/>
              <a:ext cx="11414521" cy="6858000"/>
              <a:chOff x="0" y="0"/>
              <a:chExt cx="1141452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11259879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art 13"/>
              <p:cNvSpPr/>
              <p:nvPr/>
            </p:nvSpPr>
            <p:spPr>
              <a:xfrm rot="5400000">
                <a:off x="10557164" y="339236"/>
                <a:ext cx="880223" cy="834490"/>
              </a:xfrm>
              <a:prstGeom prst="hear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780709" y="329030"/>
                <a:ext cx="43473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" t="3798" r="2397" b="2717"/>
            <a:stretch/>
          </p:blipFill>
          <p:spPr>
            <a:xfrm>
              <a:off x="8100469" y="1707432"/>
              <a:ext cx="3540370" cy="47985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" t="4122" r="5347" b="2444"/>
            <a:stretch/>
          </p:blipFill>
          <p:spPr>
            <a:xfrm>
              <a:off x="4547876" y="1707432"/>
              <a:ext cx="3594937" cy="479852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144226" y="433315"/>
              <a:ext cx="3445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Sketches of Characters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623422" y="0"/>
            <a:ext cx="10767405" cy="6858000"/>
            <a:chOff x="394264" y="0"/>
            <a:chExt cx="10767405" cy="6858000"/>
          </a:xfrm>
        </p:grpSpPr>
        <p:grpSp>
          <p:nvGrpSpPr>
            <p:cNvPr id="23" name="Group 22"/>
            <p:cNvGrpSpPr/>
            <p:nvPr/>
          </p:nvGrpSpPr>
          <p:grpSpPr>
            <a:xfrm>
              <a:off x="394264" y="0"/>
              <a:ext cx="10767405" cy="6858000"/>
              <a:chOff x="0" y="0"/>
              <a:chExt cx="1076740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0" y="0"/>
                <a:ext cx="10580030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/>
              <p:cNvSpPr/>
              <p:nvPr/>
            </p:nvSpPr>
            <p:spPr>
              <a:xfrm rot="5400000">
                <a:off x="9910048" y="1006571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165308" y="1013457"/>
                <a:ext cx="421910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1"/>
            <a:stretch/>
          </p:blipFill>
          <p:spPr>
            <a:xfrm>
              <a:off x="3595488" y="625888"/>
              <a:ext cx="3478922" cy="291120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1"/>
            <a:stretch/>
          </p:blipFill>
          <p:spPr>
            <a:xfrm>
              <a:off x="6562738" y="3571018"/>
              <a:ext cx="3457622" cy="318310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51" name="TextBox 50"/>
            <p:cNvSpPr txBox="1"/>
            <p:nvPr/>
          </p:nvSpPr>
          <p:spPr>
            <a:xfrm>
              <a:off x="7348810" y="1579698"/>
              <a:ext cx="26033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The Protagonist Concept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367120" y="-11786"/>
            <a:ext cx="10345588" cy="6858000"/>
            <a:chOff x="-785559" y="-11786"/>
            <a:chExt cx="10345588" cy="6858000"/>
          </a:xfrm>
        </p:grpSpPr>
        <p:grpSp>
          <p:nvGrpSpPr>
            <p:cNvPr id="57" name="Group 56"/>
            <p:cNvGrpSpPr/>
            <p:nvPr/>
          </p:nvGrpSpPr>
          <p:grpSpPr>
            <a:xfrm>
              <a:off x="-785559" y="-11786"/>
              <a:ext cx="10345588" cy="6858000"/>
              <a:chOff x="-97175" y="0"/>
              <a:chExt cx="10345588" cy="68580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-97175" y="0"/>
                <a:ext cx="10345588" cy="6858000"/>
                <a:chOff x="0" y="0"/>
                <a:chExt cx="1034558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0" y="0"/>
                  <a:ext cx="10178716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9488231" y="1831401"/>
                  <a:ext cx="880223" cy="83449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741594" y="1854365"/>
                  <a:ext cx="420308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C</a:t>
                  </a:r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9799" y="3884062"/>
                <a:ext cx="4237031" cy="2757759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394011" y="131581"/>
                <a:ext cx="12522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eestyle Script" panose="030804020302050B0404" pitchFamily="66" charset="0"/>
                  </a:rPr>
                  <a:t>3D Model</a:t>
                </a: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546" y="983440"/>
              <a:ext cx="4960856" cy="2665595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2" name="Group 61"/>
          <p:cNvGrpSpPr/>
          <p:nvPr/>
        </p:nvGrpSpPr>
        <p:grpSpPr>
          <a:xfrm>
            <a:off x="-7696847" y="4593"/>
            <a:ext cx="9663589" cy="6858000"/>
            <a:chOff x="-1130529" y="4593"/>
            <a:chExt cx="9663589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1130529" y="4593"/>
              <a:ext cx="9663589" cy="6858000"/>
              <a:chOff x="-32826" y="0"/>
              <a:chExt cx="9663589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32" name="Rectangle 31"/>
              <p:cNvSpPr/>
              <p:nvPr/>
            </p:nvSpPr>
            <p:spPr>
              <a:xfrm>
                <a:off x="-32826" y="0"/>
                <a:ext cx="9541681" cy="6858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art 30"/>
              <p:cNvSpPr/>
              <p:nvPr/>
            </p:nvSpPr>
            <p:spPr>
              <a:xfrm rot="5400000">
                <a:off x="8773406" y="2469735"/>
                <a:ext cx="880223" cy="834490"/>
              </a:xfrm>
              <a:prstGeom prst="hear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032719" y="2473529"/>
                <a:ext cx="428322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33" y="679280"/>
              <a:ext cx="3085517" cy="331080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276" y="3515196"/>
              <a:ext cx="3762428" cy="317272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9" name="Group 68"/>
          <p:cNvGrpSpPr/>
          <p:nvPr/>
        </p:nvGrpSpPr>
        <p:grpSpPr>
          <a:xfrm>
            <a:off x="-7061654" y="-14365"/>
            <a:ext cx="8076869" cy="6858000"/>
            <a:chOff x="-7130024" y="-14365"/>
            <a:chExt cx="8076869" cy="6858000"/>
          </a:xfrm>
        </p:grpSpPr>
        <p:grpSp>
          <p:nvGrpSpPr>
            <p:cNvPr id="66" name="Group 65"/>
            <p:cNvGrpSpPr/>
            <p:nvPr/>
          </p:nvGrpSpPr>
          <p:grpSpPr>
            <a:xfrm>
              <a:off x="-7130024" y="-14365"/>
              <a:ext cx="8076869" cy="6858000"/>
              <a:chOff x="-205885" y="-14365"/>
              <a:chExt cx="8076869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05885" y="-14365"/>
                <a:ext cx="8076869" cy="6858000"/>
                <a:chOff x="-32826" y="0"/>
                <a:chExt cx="8076869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-32826" y="0"/>
                  <a:ext cx="7925542" cy="68580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art 28"/>
                <p:cNvSpPr/>
                <p:nvPr/>
              </p:nvSpPr>
              <p:spPr>
                <a:xfrm rot="5400000">
                  <a:off x="7186686" y="3758035"/>
                  <a:ext cx="880223" cy="834490"/>
                </a:xfrm>
                <a:prstGeom prst="hear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453229" y="3790559"/>
                  <a:ext cx="393056" cy="76944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4400" b="1" dirty="0">
                      <a:latin typeface="Bahnschrift SemiBold Condensed" panose="020B0502040204020203" pitchFamily="34" charset="0"/>
                    </a:rPr>
                    <a:t>F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990"/>
              <a:stretch/>
            </p:blipFill>
            <p:spPr>
              <a:xfrm>
                <a:off x="1344365" y="621398"/>
                <a:ext cx="3510331" cy="317144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2"/>
              <a:stretch/>
            </p:blipFill>
            <p:spPr>
              <a:xfrm>
                <a:off x="2925502" y="3515707"/>
                <a:ext cx="3921736" cy="3172210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-2738449" y="3801"/>
              <a:ext cx="1938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Anger Concept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231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541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52565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50586 3.7037E-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47891 -4.44444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0912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Camera “flying” through all the levels in chronological order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Depending on what level/room is shown the concept art for said room is present in the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rightbottom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corner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Showcasing of some items (plants, creative furniture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etc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95864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3326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21E2A-67C4-40DD-89A9-508E6DDAE8C8}"/>
              </a:ext>
            </a:extLst>
          </p:cNvPr>
          <p:cNvSpPr txBox="1"/>
          <p:nvPr/>
        </p:nvSpPr>
        <p:spPr>
          <a:xfrm>
            <a:off x="0" y="6346004"/>
            <a:ext cx="209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254994037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E8E4DB1-9DC3-47B5-AFD6-E8629E199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grpSp>
        <p:nvGrpSpPr>
          <p:cNvPr id="41" name="Group 40"/>
          <p:cNvGrpSpPr/>
          <p:nvPr/>
        </p:nvGrpSpPr>
        <p:grpSpPr>
          <a:xfrm>
            <a:off x="20369" y="-2366"/>
            <a:ext cx="12192000" cy="6858000"/>
            <a:chOff x="-1701809" y="1512088"/>
            <a:chExt cx="12192000" cy="6858000"/>
          </a:xfrm>
          <a:solidFill>
            <a:srgbClr val="151339">
              <a:alpha val="80000"/>
            </a:srgbClr>
          </a:solidFill>
        </p:grpSpPr>
        <p:sp>
          <p:nvSpPr>
            <p:cNvPr id="4" name="Rectangle 3"/>
            <p:cNvSpPr/>
            <p:nvPr/>
          </p:nvSpPr>
          <p:spPr>
            <a:xfrm>
              <a:off x="-1701809" y="1512088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0380" y="3989588"/>
              <a:ext cx="8589811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Freestyle Script" panose="030804020302050B0404" pitchFamily="66" charset="0"/>
                </a:rPr>
                <a:t>~ Environment Concept Art~</a:t>
              </a:r>
            </a:p>
            <a:p>
              <a:pPr algn="ctr"/>
              <a:r>
                <a:rPr lang="en-US" sz="5400" dirty="0">
                  <a:solidFill>
                    <a:schemeClr val="bg1"/>
                  </a:solidFill>
                  <a:latin typeface="Freestyle Script" panose="030804020302050B0404" pitchFamily="66" charset="0"/>
                </a:rPr>
                <a:t> Maria 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6600670" y="-8762"/>
            <a:ext cx="11347778" cy="6858000"/>
            <a:chOff x="179204" y="0"/>
            <a:chExt cx="11347778" cy="6858000"/>
          </a:xfrm>
        </p:grpSpPr>
        <p:grpSp>
          <p:nvGrpSpPr>
            <p:cNvPr id="33" name="Group 32"/>
            <p:cNvGrpSpPr/>
            <p:nvPr/>
          </p:nvGrpSpPr>
          <p:grpSpPr>
            <a:xfrm>
              <a:off x="179204" y="0"/>
              <a:ext cx="11347778" cy="6858000"/>
              <a:chOff x="-5957454" y="0"/>
              <a:chExt cx="11347778" cy="68580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5957454" y="0"/>
                <a:ext cx="11311094" cy="6858000"/>
                <a:chOff x="0" y="0"/>
                <a:chExt cx="1131109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0" y="0"/>
                  <a:ext cx="1116371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art 6"/>
                <p:cNvSpPr/>
                <p:nvPr/>
              </p:nvSpPr>
              <p:spPr>
                <a:xfrm rot="5400000">
                  <a:off x="10492153" y="3062235"/>
                  <a:ext cx="904352" cy="733530"/>
                </a:xfrm>
                <a:prstGeom prst="hear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767485" y="2976824"/>
                <a:ext cx="6228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Bahnschrift SemiBold Condensed" panose="020B0502040204020203" pitchFamily="34" charset="0"/>
                  </a:rPr>
                  <a:t>A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3000"/>
                      </a14:imgEffect>
                      <a14:imgEffect>
                        <a14:brightnessContrast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373" y="1606193"/>
              <a:ext cx="6208242" cy="386635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43" name="TextBox 42"/>
            <p:cNvSpPr txBox="1"/>
            <p:nvPr/>
          </p:nvSpPr>
          <p:spPr>
            <a:xfrm>
              <a:off x="5361709" y="484909"/>
              <a:ext cx="521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Sections of The Heart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6270677" y="-30248"/>
            <a:ext cx="10426112" cy="6858000"/>
            <a:chOff x="-98837" y="0"/>
            <a:chExt cx="10426112" cy="6858000"/>
          </a:xfrm>
        </p:grpSpPr>
        <p:grpSp>
          <p:nvGrpSpPr>
            <p:cNvPr id="34" name="Group 33"/>
            <p:cNvGrpSpPr/>
            <p:nvPr/>
          </p:nvGrpSpPr>
          <p:grpSpPr>
            <a:xfrm>
              <a:off x="-98837" y="0"/>
              <a:ext cx="10426112" cy="6858000"/>
              <a:chOff x="-5957454" y="0"/>
              <a:chExt cx="10426112" cy="68580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5957454" y="0"/>
                <a:ext cx="10426112" cy="6858000"/>
                <a:chOff x="0" y="0"/>
                <a:chExt cx="10426112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0" y="0"/>
                  <a:ext cx="10278737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</a:t>
                  </a:r>
                </a:p>
              </p:txBody>
            </p:sp>
            <p:sp>
              <p:nvSpPr>
                <p:cNvPr id="10" name="Heart 9"/>
                <p:cNvSpPr/>
                <p:nvPr/>
              </p:nvSpPr>
              <p:spPr>
                <a:xfrm rot="5400000">
                  <a:off x="9607171" y="2267185"/>
                  <a:ext cx="904352" cy="733530"/>
                </a:xfrm>
                <a:prstGeom prst="hear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3917715" y="2249229"/>
                <a:ext cx="42191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B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65252"/>
            <a:stretch/>
          </p:blipFill>
          <p:spPr>
            <a:xfrm>
              <a:off x="3938361" y="576568"/>
              <a:ext cx="5193113" cy="299067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2" b="32727"/>
            <a:stretch/>
          </p:blipFill>
          <p:spPr>
            <a:xfrm>
              <a:off x="3913341" y="3595821"/>
              <a:ext cx="6141725" cy="314852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 flipH="1">
              <a:off x="4452364" y="78864"/>
              <a:ext cx="4219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Mood Exploration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-6041972" y="-46806"/>
            <a:ext cx="9478330" cy="6858000"/>
            <a:chOff x="573487" y="0"/>
            <a:chExt cx="9478330" cy="6858000"/>
          </a:xfrm>
        </p:grpSpPr>
        <p:grpSp>
          <p:nvGrpSpPr>
            <p:cNvPr id="35" name="Group 34"/>
            <p:cNvGrpSpPr/>
            <p:nvPr/>
          </p:nvGrpSpPr>
          <p:grpSpPr>
            <a:xfrm>
              <a:off x="573487" y="0"/>
              <a:ext cx="9478330" cy="6858000"/>
              <a:chOff x="-5855931" y="-342875"/>
              <a:chExt cx="9478330" cy="68580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5855931" y="-342875"/>
                <a:ext cx="9478330" cy="6858000"/>
                <a:chOff x="101523" y="-342875"/>
                <a:chExt cx="9478330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01523" y="-342875"/>
                  <a:ext cx="9430439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art 12"/>
                <p:cNvSpPr/>
                <p:nvPr/>
              </p:nvSpPr>
              <p:spPr>
                <a:xfrm rot="5400000">
                  <a:off x="8760912" y="1538235"/>
                  <a:ext cx="904352" cy="733530"/>
                </a:xfrm>
                <a:prstGeom prst="heart">
                  <a:avLst/>
                </a:prstGeom>
                <a:solidFill>
                  <a:srgbClr val="D062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042449" y="1520279"/>
                <a:ext cx="42030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C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81"/>
            <a:stretch/>
          </p:blipFill>
          <p:spPr>
            <a:xfrm>
              <a:off x="3714820" y="4365658"/>
              <a:ext cx="4576885" cy="24072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229" y="416492"/>
              <a:ext cx="4908155" cy="370667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5847358" y="-28338"/>
            <a:ext cx="8718498" cy="6858000"/>
            <a:chOff x="610585" y="0"/>
            <a:chExt cx="8718498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610585" y="0"/>
              <a:ext cx="8718498" cy="6858000"/>
              <a:chOff x="23439" y="0"/>
              <a:chExt cx="8718498" cy="68580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3439" y="0"/>
                <a:ext cx="8718498" cy="6858000"/>
                <a:chOff x="0" y="0"/>
                <a:chExt cx="871849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0" y="0"/>
                  <a:ext cx="8571123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Heart 15"/>
                <p:cNvSpPr/>
                <p:nvPr/>
              </p:nvSpPr>
              <p:spPr>
                <a:xfrm rot="5400000">
                  <a:off x="7899557" y="787252"/>
                  <a:ext cx="904352" cy="733530"/>
                </a:xfrm>
                <a:prstGeom prst="hear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8188142" y="769296"/>
                <a:ext cx="42832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D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98" r="36528"/>
            <a:stretch/>
          </p:blipFill>
          <p:spPr>
            <a:xfrm>
              <a:off x="2100858" y="4850934"/>
              <a:ext cx="4006669" cy="195023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12" r="36730" b="21010"/>
            <a:stretch/>
          </p:blipFill>
          <p:spPr>
            <a:xfrm>
              <a:off x="6223466" y="5430401"/>
              <a:ext cx="2837318" cy="12192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7" t="27273" b="39798"/>
            <a:stretch/>
          </p:blipFill>
          <p:spPr>
            <a:xfrm>
              <a:off x="7538562" y="2884149"/>
              <a:ext cx="1553092" cy="226355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75" r="35170" b="40000"/>
            <a:stretch/>
          </p:blipFill>
          <p:spPr>
            <a:xfrm>
              <a:off x="3850899" y="631915"/>
              <a:ext cx="2790858" cy="21412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31"/>
            <a:stretch/>
          </p:blipFill>
          <p:spPr>
            <a:xfrm>
              <a:off x="2464258" y="2902880"/>
              <a:ext cx="4484414" cy="184265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80" t="61212" b="21010"/>
            <a:stretch/>
          </p:blipFill>
          <p:spPr>
            <a:xfrm>
              <a:off x="6415362" y="1141511"/>
              <a:ext cx="1975085" cy="147438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90" t="79798"/>
            <a:stretch/>
          </p:blipFill>
          <p:spPr>
            <a:xfrm>
              <a:off x="2006060" y="1230440"/>
              <a:ext cx="1610355" cy="138545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 flipH="1">
              <a:off x="3163549" y="29363"/>
              <a:ext cx="4831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Childhood Room Assets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-6182059" y="-60114"/>
            <a:ext cx="8553875" cy="6858000"/>
            <a:chOff x="0" y="0"/>
            <a:chExt cx="8553875" cy="6858000"/>
          </a:xfrm>
        </p:grpSpPr>
        <p:grpSp>
          <p:nvGrpSpPr>
            <p:cNvPr id="70" name="Group 69"/>
            <p:cNvGrpSpPr/>
            <p:nvPr/>
          </p:nvGrpSpPr>
          <p:grpSpPr>
            <a:xfrm>
              <a:off x="0" y="0"/>
              <a:ext cx="8553875" cy="6858000"/>
              <a:chOff x="0" y="0"/>
              <a:chExt cx="8553875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6" name="Rectangle 65"/>
              <p:cNvSpPr/>
              <p:nvPr/>
            </p:nvSpPr>
            <p:spPr>
              <a:xfrm>
                <a:off x="0" y="0"/>
                <a:ext cx="8390447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art 66"/>
              <p:cNvSpPr/>
              <p:nvPr/>
            </p:nvSpPr>
            <p:spPr>
              <a:xfrm rot="5400000">
                <a:off x="7727207" y="109796"/>
                <a:ext cx="889958" cy="763379"/>
              </a:xfrm>
              <a:prstGeom prst="hear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85142" y="88760"/>
                <a:ext cx="3978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E</a:t>
                </a: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83" y="548270"/>
              <a:ext cx="5608112" cy="576145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flipH="1">
              <a:off x="2863217" y="113380"/>
              <a:ext cx="4552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Letter Room Concept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-6020575" y="-60114"/>
            <a:ext cx="7730948" cy="6858000"/>
            <a:chOff x="0" y="0"/>
            <a:chExt cx="7730948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4" name="Rectangle 73"/>
            <p:cNvSpPr/>
            <p:nvPr/>
          </p:nvSpPr>
          <p:spPr>
            <a:xfrm>
              <a:off x="0" y="0"/>
              <a:ext cx="7562395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961797" y="1773971"/>
              <a:ext cx="769151" cy="867691"/>
              <a:chOff x="7781318" y="1659063"/>
              <a:chExt cx="769151" cy="867691"/>
            </a:xfrm>
          </p:grpSpPr>
          <p:sp>
            <p:nvSpPr>
              <p:cNvPr id="75" name="Heart 74"/>
              <p:cNvSpPr/>
              <p:nvPr/>
            </p:nvSpPr>
            <p:spPr>
              <a:xfrm rot="5400000">
                <a:off x="7732048" y="1708333"/>
                <a:ext cx="867691" cy="769151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971296" y="1671703"/>
                <a:ext cx="39305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F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71"/>
            <a:stretch/>
          </p:blipFill>
          <p:spPr>
            <a:xfrm>
              <a:off x="1697884" y="116699"/>
              <a:ext cx="5084189" cy="261373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38" b="39394"/>
            <a:stretch/>
          </p:blipFill>
          <p:spPr>
            <a:xfrm>
              <a:off x="3033916" y="2771279"/>
              <a:ext cx="4316927" cy="18108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22"/>
            <a:stretch/>
          </p:blipFill>
          <p:spPr>
            <a:xfrm>
              <a:off x="2350457" y="4617695"/>
              <a:ext cx="4482835" cy="2224319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-5795311" y="-30248"/>
            <a:ext cx="6903901" cy="6858000"/>
            <a:chOff x="-6103856" y="0"/>
            <a:chExt cx="6903901" cy="6858000"/>
          </a:xfrm>
        </p:grpSpPr>
        <p:grpSp>
          <p:nvGrpSpPr>
            <p:cNvPr id="89" name="Group 88"/>
            <p:cNvGrpSpPr/>
            <p:nvPr/>
          </p:nvGrpSpPr>
          <p:grpSpPr>
            <a:xfrm>
              <a:off x="-6103856" y="0"/>
              <a:ext cx="6903901" cy="6858000"/>
              <a:chOff x="-6103856" y="0"/>
              <a:chExt cx="6903901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84" name="Rectangle 83"/>
              <p:cNvSpPr/>
              <p:nvPr/>
            </p:nvSpPr>
            <p:spPr>
              <a:xfrm>
                <a:off x="-6103856" y="0"/>
                <a:ext cx="671051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Heart 84"/>
              <p:cNvSpPr/>
              <p:nvPr/>
            </p:nvSpPr>
            <p:spPr>
              <a:xfrm rot="5400000">
                <a:off x="-57312" y="3761270"/>
                <a:ext cx="880223" cy="834490"/>
              </a:xfrm>
              <a:prstGeom prst="hear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34978" y="3763762"/>
                <a:ext cx="43313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latin typeface="Bahnschrift SemiBold Condensed" panose="020B0502040204020203" pitchFamily="34" charset="0"/>
                  </a:rPr>
                  <a:t>G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0418" y="683897"/>
              <a:ext cx="5577437" cy="28264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21279" y="3567317"/>
              <a:ext cx="5571224" cy="277389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-5054969" y="56151"/>
              <a:ext cx="5373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Freestyle Script" panose="030804020302050B0404" pitchFamily="66" charset="0"/>
                </a:rPr>
                <a:t>1</a:t>
              </a:r>
              <a:r>
                <a:rPr lang="en-US" sz="3600" baseline="30000" dirty="0">
                  <a:latin typeface="Freestyle Script" panose="030804020302050B0404" pitchFamily="66" charset="0"/>
                </a:rPr>
                <a:t>st</a:t>
              </a:r>
              <a:r>
                <a:rPr lang="en-US" sz="3600" dirty="0">
                  <a:latin typeface="Freestyle Script" panose="030804020302050B0404" pitchFamily="66" charset="0"/>
                </a:rPr>
                <a:t> Room Rough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889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5931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61107 -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59623 0.0044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60794 0.0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52605 0.0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49817 0.0088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526 0.0011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1)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Speedrun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of the first level in its complete entirety, starting on the cloud placeholder</a:t>
            </a:r>
          </a:p>
        </p:txBody>
      </p:sp>
    </p:spTree>
    <p:extLst>
      <p:ext uri="{BB962C8B-B14F-4D97-AF65-F5344CB8AC3E}">
        <p14:creationId xmlns:p14="http://schemas.microsoft.com/office/powerpoint/2010/main" val="347009645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05D99-C5DB-4183-AA3D-90BA78A4658C}"/>
              </a:ext>
            </a:extLst>
          </p:cNvPr>
          <p:cNvSpPr txBox="1"/>
          <p:nvPr/>
        </p:nvSpPr>
        <p:spPr>
          <a:xfrm>
            <a:off x="1" y="6334780"/>
            <a:ext cx="194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2080472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C1045-CD0C-4289-9F26-3FD9E31F6DA2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Online Media 2" title="Project Heart - First Pitch Showcase">
            <a:hlinkClick r:id="" action="ppaction://media"/>
            <a:extLst>
              <a:ext uri="{FF2B5EF4-FFF2-40B4-BE49-F238E27FC236}">
                <a16:creationId xmlns:a16="http://schemas.microsoft.com/office/drawing/2014/main" id="{14B7DD4F-6B35-4889-A3A5-EB596163BF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1784" y="349606"/>
            <a:ext cx="10908431" cy="61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77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5D4EE-28A3-4245-BEF5-9BF682863521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327649893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5CA6A-A471-40C7-AB4C-85BCDCF4C5DC}"/>
              </a:ext>
            </a:extLst>
          </p:cNvPr>
          <p:cNvSpPr txBox="1"/>
          <p:nvPr/>
        </p:nvSpPr>
        <p:spPr>
          <a:xfrm>
            <a:off x="1" y="6326817"/>
            <a:ext cx="31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32382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0" y="174903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Diego's Heart you, as his anxiety, are trying to process his past relationship either through using violence or patience to soothe his aggravated emotions.</a:t>
            </a:r>
          </a:p>
        </p:txBody>
      </p:sp>
    </p:spTree>
    <p:extLst>
      <p:ext uri="{BB962C8B-B14F-4D97-AF65-F5344CB8AC3E}">
        <p14:creationId xmlns:p14="http://schemas.microsoft.com/office/powerpoint/2010/main" val="23857761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0" y="1068494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Quote playing out + showing anxiety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Showing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lvl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structure from above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Intersctions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with sports water bottle &amp; baseball bat showcasing flavor text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Mood progression slide playing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  <a:p>
            <a:pPr marL="1143000" indent="-1143000" algn="ctr">
              <a:buAutoNum type="arabicParenR"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775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4D40C-4197-4321-A296-C23B7FEFBE93}"/>
              </a:ext>
            </a:extLst>
          </p:cNvPr>
          <p:cNvSpPr txBox="1"/>
          <p:nvPr/>
        </p:nvSpPr>
        <p:spPr>
          <a:xfrm>
            <a:off x="0" y="6346004"/>
            <a:ext cx="20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36917482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127B989-4C9F-46ED-8027-DECA4DA87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57" y="-39137"/>
            <a:ext cx="7011436" cy="5123540"/>
          </a:xfrm>
          <a:prstGeom prst="rect">
            <a:avLst/>
          </a:prstGeom>
        </p:spPr>
      </p:pic>
      <p:pic>
        <p:nvPicPr>
          <p:cNvPr id="5" name="Picture 4" descr="A blackboard sign on a wall&#10;&#10;Description automatically generated">
            <a:extLst>
              <a:ext uri="{FF2B5EF4-FFF2-40B4-BE49-F238E27FC236}">
                <a16:creationId xmlns:a16="http://schemas.microsoft.com/office/drawing/2014/main" id="{4D63F6CD-2330-423A-AA7B-C7E890629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32" y="3030253"/>
            <a:ext cx="5930301" cy="331932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18C20DC2-0255-4E9E-8E33-53F344AD5394}"/>
              </a:ext>
            </a:extLst>
          </p:cNvPr>
          <p:cNvSpPr/>
          <p:nvPr/>
        </p:nvSpPr>
        <p:spPr>
          <a:xfrm>
            <a:off x="5035829" y="3013690"/>
            <a:ext cx="2659310" cy="904184"/>
          </a:xfrm>
          <a:prstGeom prst="arc">
            <a:avLst>
              <a:gd name="adj1" fmla="val 11340917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FA0B8-6FA0-4785-BC97-5336B5A990B9}"/>
              </a:ext>
            </a:extLst>
          </p:cNvPr>
          <p:cNvSpPr txBox="1"/>
          <p:nvPr/>
        </p:nvSpPr>
        <p:spPr>
          <a:xfrm>
            <a:off x="8607105" y="1040235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101171056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0D646B-002C-44B4-B034-063575254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0" y="171955"/>
            <a:ext cx="5416899" cy="3235007"/>
          </a:xfrm>
          <a:prstGeom prst="rect">
            <a:avLst/>
          </a:prstGeom>
        </p:spPr>
      </p:pic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99E9B328-984F-44CA-A4CB-6E91F08AC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3" y="2990722"/>
            <a:ext cx="6548910" cy="361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4EE8B-84EC-4541-A0EB-A794F94A319C}"/>
              </a:ext>
            </a:extLst>
          </p:cNvPr>
          <p:cNvSpPr txBox="1"/>
          <p:nvPr/>
        </p:nvSpPr>
        <p:spPr>
          <a:xfrm>
            <a:off x="959522" y="2990722"/>
            <a:ext cx="255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A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348EF-1D37-405C-86AF-3EEE9EA42020}"/>
              </a:ext>
            </a:extLst>
          </p:cNvPr>
          <p:cNvSpPr txBox="1"/>
          <p:nvPr/>
        </p:nvSpPr>
        <p:spPr>
          <a:xfrm>
            <a:off x="8816829" y="5764373"/>
            <a:ext cx="268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 LOOP</a:t>
            </a:r>
          </a:p>
        </p:txBody>
      </p:sp>
    </p:spTree>
    <p:extLst>
      <p:ext uri="{BB962C8B-B14F-4D97-AF65-F5344CB8AC3E}">
        <p14:creationId xmlns:p14="http://schemas.microsoft.com/office/powerpoint/2010/main" val="16899677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Widescreen</PresentationFormat>
  <Paragraphs>87</Paragraphs>
  <Slides>22</Slides>
  <Notes>0</Notes>
  <HiddenSlides>15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 Light</vt:lpstr>
      <vt:lpstr>Arial</vt:lpstr>
      <vt:lpstr>Freestyle Script</vt:lpstr>
      <vt:lpstr>Calibri</vt:lpstr>
      <vt:lpstr>Bahnschrift SemiBold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101</cp:revision>
  <dcterms:created xsi:type="dcterms:W3CDTF">2019-06-05T13:54:15Z</dcterms:created>
  <dcterms:modified xsi:type="dcterms:W3CDTF">2019-06-27T08:18:37Z</dcterms:modified>
</cp:coreProperties>
</file>